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49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48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8.xml.rels" ContentType="application/vnd.openxmlformats-package.relationships+xml"/>
  <Override PartName="/ppt/slides/_rels/slide13.xml.rels" ContentType="application/vnd.openxmlformats-package.relationships+xml"/>
  <Override PartName="/ppt/slides/_rels/slide37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36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5.xml.rels" ContentType="application/vnd.openxmlformats-package.relationships+xml"/>
  <Override PartName="/ppt/slides/_rels/slide10.xml.rels" ContentType="application/vnd.openxmlformats-package.relationships+xml"/>
  <Override PartName="/ppt/slides/_rels/slide46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4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3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media/image65.gif" ContentType="image/gif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58.jpeg" ContentType="image/jpeg"/>
  <Override PartName="/ppt/media/image57.jpeg" ContentType="image/jpeg"/>
  <Override PartName="/ppt/media/image56.jpeg" ContentType="image/jpeg"/>
  <Override PartName="/ppt/media/image50.jpeg" ContentType="image/jpeg"/>
  <Override PartName="/ppt/media/image2.png" ContentType="image/png"/>
  <Override PartName="/ppt/media/image49.jpeg" ContentType="image/jpeg"/>
  <Override PartName="/ppt/media/image38.jpeg" ContentType="image/jpeg"/>
  <Override PartName="/ppt/media/image51.jpeg" ContentType="image/jpeg"/>
  <Override PartName="/ppt/media/image27.jpeg" ContentType="image/jpeg"/>
  <Override PartName="/ppt/media/image40.jpeg" ContentType="image/jpeg"/>
  <Override PartName="/ppt/media/image39.png" ContentType="image/png"/>
  <Override PartName="/ppt/media/image48.jpeg" ContentType="image/jpeg"/>
  <Override PartName="/ppt/media/image37.jpeg" ContentType="image/jpeg"/>
  <Override PartName="/ppt/media/image21.jpeg" ContentType="image/jpeg"/>
  <Override PartName="/ppt/media/image36.png" ContentType="image/png"/>
  <Override PartName="/ppt/media/image34.jpeg" ContentType="image/jpeg"/>
  <Override PartName="/ppt/media/image44.jpeg" ContentType="image/jpeg"/>
  <Override PartName="/ppt/media/image33.jpeg" ContentType="image/jpeg"/>
  <Override PartName="/ppt/media/image35.png" ContentType="image/png"/>
  <Override PartName="/ppt/media/image53.jpeg" ContentType="image/jpeg"/>
  <Override PartName="/ppt/media/image29.jpeg" ContentType="image/jpeg"/>
  <Override PartName="/ppt/media/image42.jpeg" ContentType="image/jpeg"/>
  <Override PartName="/ppt/media/image63.png" ContentType="image/png"/>
  <Override PartName="/ppt/media/image18.jpeg" ContentType="image/jpeg"/>
  <Override PartName="/ppt/media/image31.jpeg" ContentType="image/jpeg"/>
  <Override PartName="/ppt/media/image25.png" ContentType="image/png"/>
  <Override PartName="/ppt/media/image52.jpeg" ContentType="image/jpeg"/>
  <Override PartName="/ppt/media/image28.jpeg" ContentType="image/jpeg"/>
  <Override PartName="/ppt/media/image41.jpeg" ContentType="image/jpeg"/>
  <Override PartName="/ppt/media/image3.png" ContentType="image/png"/>
  <Override PartName="/ppt/media/image17.jpeg" ContentType="image/jpeg"/>
  <Override PartName="/ppt/media/image30.jpeg" ContentType="image/jpeg"/>
  <Override PartName="/ppt/media/image16.jpeg" ContentType="image/jpeg"/>
  <Override PartName="/ppt/media/image66.png" ContentType="image/png"/>
  <Override PartName="/ppt/media/image24.jpeg" ContentType="image/jpeg"/>
  <Override PartName="/ppt/media/image12.jpeg" ContentType="image/jpeg"/>
  <Override PartName="/ppt/media/image6.png" ContentType="image/png"/>
  <Override PartName="/ppt/media/image23.jpeg" ContentType="image/jpeg"/>
  <Override PartName="/ppt/media/image10.jpeg" ContentType="image/jpeg"/>
  <Override PartName="/ppt/media/image20.jpeg" ContentType="image/jpeg"/>
  <Override PartName="/ppt/media/image13.png" ContentType="image/png"/>
  <Override PartName="/ppt/media/image47.png" ContentType="image/png"/>
  <Override PartName="/ppt/media/image43.jpeg" ContentType="image/jpeg"/>
  <Override PartName="/ppt/media/image19.jpeg" ContentType="image/jpeg"/>
  <Override PartName="/ppt/media/image32.jpeg" ContentType="image/jpeg"/>
  <Override PartName="/ppt/media/image11.png" ContentType="image/png"/>
  <Override PartName="/ppt/media/image55.png" ContentType="image/png"/>
  <Override PartName="/ppt/media/image5.png" ContentType="image/png"/>
  <Override PartName="/ppt/media/image9.jpeg" ContentType="image/jpeg"/>
  <Override PartName="/ppt/media/image54.jpeg" ContentType="image/jpeg"/>
  <Override PartName="/ppt/media/image45.png" ContentType="image/png"/>
  <Override PartName="/ppt/media/image1.png" ContentType="image/png"/>
  <Override PartName="/ppt/media/image26.jpeg" ContentType="image/jpeg"/>
  <Override PartName="/ppt/media/image15.jpeg" ContentType="image/jpeg"/>
  <Override PartName="/ppt/media/image14.jpeg" ContentType="image/jpeg"/>
  <Override PartName="/ppt/media/image46.jpeg" ContentType="image/jpeg"/>
  <Override PartName="/ppt/media/image8.png" ContentType="image/png"/>
  <Override PartName="/ppt/media/image7.png" ContentType="image/png"/>
  <Override PartName="/ppt/media/image22.jpeg" ContentType="image/jpeg"/>
  <Override PartName="/ppt/media/image4.png" ContentType="image/png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92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352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3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789880" y="2760840"/>
            <a:ext cx="1782720" cy="1422360"/>
          </a:xfrm>
          <a:prstGeom prst="rect">
            <a:avLst/>
          </a:prstGeom>
          <a:ln>
            <a:noFill/>
          </a:ln>
        </p:spPr>
      </p:pic>
      <p:pic>
        <p:nvPicPr>
          <p:cNvPr descr="" id="35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73560" y="2760840"/>
            <a:ext cx="1782720" cy="1422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685800" y="1583280"/>
            <a:ext cx="7772040" cy="2603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352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92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352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71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789880" y="2760840"/>
            <a:ext cx="1782720" cy="1422360"/>
          </a:xfrm>
          <a:prstGeom prst="rect">
            <a:avLst/>
          </a:prstGeom>
          <a:ln>
            <a:noFill/>
          </a:ln>
        </p:spPr>
      </p:pic>
      <p:pic>
        <p:nvPicPr>
          <p:cNvPr descr="" id="72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73560" y="2760840"/>
            <a:ext cx="1782720" cy="1422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685800" y="1583280"/>
            <a:ext cx="7772040" cy="2603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352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92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352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pic>
        <p:nvPicPr>
          <p:cNvPr descr="" id="10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5789880" y="2760840"/>
            <a:ext cx="1782720" cy="1422360"/>
          </a:xfrm>
          <a:prstGeom prst="rect">
            <a:avLst/>
          </a:prstGeom>
          <a:ln>
            <a:noFill/>
          </a:ln>
        </p:spPr>
      </p:pic>
      <p:pic>
        <p:nvPicPr>
          <p:cNvPr descr="" id="108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73560" y="2760840"/>
            <a:ext cx="1782720" cy="14223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1583280"/>
            <a:ext cx="7772040" cy="2603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9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520" y="276120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9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520" y="1203480"/>
            <a:ext cx="401544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8228520" cy="14223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583280"/>
            <a:ext cx="7772040" cy="1159560"/>
          </a:xfrm>
          <a:prstGeom prst="rect">
            <a:avLst/>
          </a:prstGeom>
        </p:spPr>
        <p:txBody>
          <a:bodyPr anchor="b" bIns="91440" tIns="91440"/>
          <a:p>
            <a:r>
              <a:rPr lang="pt-BR"/>
              <a:t>Clique para editar o formato do texto do título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r>
              <a:rPr lang="pt-BR"/>
              <a:t>Clique para editar o formato do texto do título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3994200" cy="3725280"/>
          </a:xfrm>
          <a:prstGeom prst="rect">
            <a:avLst/>
          </a:prstGeom>
        </p:spPr>
        <p:txBody>
          <a:bodyPr bIns="91440" tIns="91440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92240" y="1200240"/>
            <a:ext cx="3994200" cy="3725280"/>
          </a:xfrm>
          <a:prstGeom prst="rect">
            <a:avLst/>
          </a:prstGeom>
        </p:spPr>
        <p:txBody>
          <a:bodyPr bIns="91440" tIns="91440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r>
              <a:rPr lang="pt-BR"/>
              <a:t>Clique para editar o formato do texto do título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buSzPct val="25000"/>
              <a:buFont typeface="StarSymbol"/>
              <a:buChar char=""/>
            </a:pPr>
            <a:r>
              <a:rPr lang="pt-BR"/>
              <a:t>Clique para editar o formato do texto da estrutura de tópicos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2.º Nível da estrutura de tópicos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3.º Nível da estrutura de tópicos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4.º Nível da estrutura de tópicos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5.º Nível da estrutura de tópicos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6.º Nível da estrutura de tópicos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7.º Nível da estrutura de tópicos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pt.wikipedia.org/wiki/Computador" TargetMode="External"/><Relationship Id="rId2" Type="http://schemas.openxmlformats.org/officeDocument/2006/relationships/hyperlink" Target="http://pt.wikipedia.org/wiki/Reino_Unido" TargetMode="External"/><Relationship Id="rId3" Type="http://schemas.openxmlformats.org/officeDocument/2006/relationships/hyperlink" Target="http://pt.wikipedia.org/wiki/Raspberry_Pi_Foundation" TargetMode="External"/><Relationship Id="rId4" Type="http://schemas.openxmlformats.org/officeDocument/2006/relationships/hyperlink" Target="http://pt.wikipedia.org/wiki/Ci%C3%AAncia_da_computa%C3%A7%C3%A3o" TargetMode="External"/><Relationship Id="rId5" Type="http://schemas.openxmlformats.org/officeDocument/2006/relationships/hyperlink" Target="http://pt.wikipedia.org/wiki/System-on-a-chip" TargetMode="External"/><Relationship Id="rId6" Type="http://schemas.openxmlformats.org/officeDocument/2006/relationships/hyperlink" Target="http://pt.wikipedia.org/wiki/Broadcom" TargetMode="External"/><Relationship Id="rId7" Type="http://schemas.openxmlformats.org/officeDocument/2006/relationships/hyperlink" Target="http://pt.wikipedia.org/wiki/ARM" TargetMode="External"/><Relationship Id="rId8" Type="http://schemas.openxmlformats.org/officeDocument/2006/relationships/hyperlink" Target="http://pt.wikipedia.org/wiki/GPU" TargetMode="External"/><Relationship Id="rId9" Type="http://schemas.openxmlformats.org/officeDocument/2006/relationships/hyperlink" Target="http://pt.wikipedia.org/wiki/Mem%C3%B3ria_RAM" TargetMode="External"/><Relationship Id="rId10" Type="http://schemas.openxmlformats.org/officeDocument/2006/relationships/hyperlink" Target="http://pt.wikipedia.org/wiki/Disco_r%C3%ADgido" TargetMode="External"/><Relationship Id="rId11" Type="http://schemas.openxmlformats.org/officeDocument/2006/relationships/hyperlink" Target="http://pt.wikipedia.org/wiki/Secure_Digital" TargetMode="External"/><Relationship Id="rId1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pt.wikipedia.org/wiki/Ethernet" TargetMode="External"/><Relationship Id="rId2" Type="http://schemas.openxmlformats.org/officeDocument/2006/relationships/hyperlink" Target="http://pt.wikipedia.org/wiki/USB" TargetMode="External"/><Relationship Id="rId3" Type="http://schemas.openxmlformats.org/officeDocument/2006/relationships/hyperlink" Target="http://pt.wikipedia.org/wiki/Wi-Fi" TargetMode="External"/><Relationship Id="rId4" Type="http://schemas.openxmlformats.org/officeDocument/2006/relationships/hyperlink" Target="http://pt.wikipedia.org/wiki/Rel%C3%B3gio_de_tempo_real" TargetMode="External"/><Relationship Id="rId5" Type="http://schemas.openxmlformats.org/officeDocument/2006/relationships/hyperlink" Target="http://pt.wikipedia.org/wiki/Network_Time_Protocol" TargetMode="External"/><Relationship Id="rId6" Type="http://schemas.openxmlformats.org/officeDocument/2006/relationships/hyperlink" Target="http://pt.wikipedia.org/wiki/I%C2%B2C" TargetMode="External"/><Relationship Id="rId7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pt.wikipedia.org/wiki/System-on-a-chip" TargetMode="External"/><Relationship Id="rId2" Type="http://schemas.openxmlformats.org/officeDocument/2006/relationships/hyperlink" Target="http://pt.wikipedia.org/wiki/Broadcom" TargetMode="External"/><Relationship Id="rId3" Type="http://schemas.openxmlformats.org/officeDocument/2006/relationships/hyperlink" Target="http://pt.wikipedia.org/wiki/Central_processing_unit" TargetMode="External"/><Relationship Id="rId4" Type="http://schemas.openxmlformats.org/officeDocument/2006/relationships/hyperlink" Target="http://pt.wikipedia.org/wiki/Graphics_processing_unit" TargetMode="External"/><Relationship Id="rId5" Type="http://schemas.openxmlformats.org/officeDocument/2006/relationships/hyperlink" Target="http://pt.wikipedia.org/wiki/Graphics_processing_unit" TargetMode="External"/><Relationship Id="rId6" Type="http://schemas.openxmlformats.org/officeDocument/2006/relationships/hyperlink" Target="http://pt.wikipedia.org/wiki/Digital_signal_processor" TargetMode="External"/><Relationship Id="rId7" Type="http://schemas.openxmlformats.org/officeDocument/2006/relationships/hyperlink" Target="http://pt.wikipedia.org/wiki/Digital_signal_processor" TargetMode="External"/><Relationship Id="rId8" Type="http://schemas.openxmlformats.org/officeDocument/2006/relationships/hyperlink" Target="http://pt.wikipedia.org/wiki/SDRAM" TargetMode="External"/><Relationship Id="rId9" Type="http://schemas.openxmlformats.org/officeDocument/2006/relationships/hyperlink" Target="http://pt.wikipedia.org/wiki/SDRAM" TargetMode="External"/><Relationship Id="rId10" Type="http://schemas.openxmlformats.org/officeDocument/2006/relationships/hyperlink" Target="http://pt.wikipedia.org/wiki/ARM" TargetMode="External"/><Relationship Id="rId11" Type="http://schemas.openxmlformats.org/officeDocument/2006/relationships/hyperlink" Target="http://pt.wikipedia.org/wiki/OpenGL_ES" TargetMode="External"/><Relationship Id="rId12" Type="http://schemas.openxmlformats.org/officeDocument/2006/relationships/hyperlink" Target="http://pt.wikipedia.org/wiki/OpenGL_ES" TargetMode="External"/><Relationship Id="rId13" Type="http://schemas.openxmlformats.org/officeDocument/2006/relationships/hyperlink" Target="http://pt.wikipedia.org/wiki/1080p" TargetMode="External"/><Relationship Id="rId14" Type="http://schemas.openxmlformats.org/officeDocument/2006/relationships/hyperlink" Target="http://pt.wikipedia.org/wiki/1080p" TargetMode="External"/><Relationship Id="rId15" Type="http://schemas.openxmlformats.org/officeDocument/2006/relationships/hyperlink" Target="http://pt.wikipedia.org/wiki/V%C3%ADdeo_composto" TargetMode="External"/><Relationship Id="rId16" Type="http://schemas.openxmlformats.org/officeDocument/2006/relationships/hyperlink" Target="http://pt.wikipedia.org/wiki/HDMI" TargetMode="External"/><Relationship Id="rId17" Type="http://schemas.openxmlformats.org/officeDocument/2006/relationships/hyperlink" Target="http://pt.wikipedia.org/wiki/HDMI" TargetMode="External"/><Relationship Id="rId18" Type="http://schemas.openxmlformats.org/officeDocument/2006/relationships/hyperlink" Target="http://pt.wikipedia.org/wiki/LCD" TargetMode="External"/><Relationship Id="rId19" Type="http://schemas.openxmlformats.org/officeDocument/2006/relationships/hyperlink" Target="http://pt.wikipedia.org/wiki/LCD" TargetMode="External"/><Relationship Id="rId20" Type="http://schemas.openxmlformats.org/officeDocument/2006/relationships/hyperlink" Target="http://pt.wikipedia.org/wiki/Conector_TRS" TargetMode="External"/><Relationship Id="rId21" Type="http://schemas.openxmlformats.org/officeDocument/2006/relationships/hyperlink" Target="http://pt.wikipedia.org/wiki/Conector_TRS" TargetMode="External"/><Relationship Id="rId22" Type="http://schemas.openxmlformats.org/officeDocument/2006/relationships/hyperlink" Target="http://pt.wikipedia.org/wiki/Secure_Digital" TargetMode="External"/><Relationship Id="rId23" Type="http://schemas.openxmlformats.org/officeDocument/2006/relationships/hyperlink" Target="http://pt.wikipedia.org/wiki/MultiMediaCard" TargetMode="External"/><Relationship Id="rId24" Type="http://schemas.openxmlformats.org/officeDocument/2006/relationships/hyperlink" Target="http://pt.wikipedia.org/wiki/MultiMediaCard" TargetMode="External"/><Relationship Id="rId25" Type="http://schemas.openxmlformats.org/officeDocument/2006/relationships/hyperlink" Target="http://pt.wikipedia.org/wiki/Ethernet" TargetMode="External"/><Relationship Id="rId26" Type="http://schemas.openxmlformats.org/officeDocument/2006/relationships/hyperlink" Target="http://pt.wikipedia.org/wiki/Ethernet" TargetMode="External"/><Relationship Id="rId27" Type="http://schemas.openxmlformats.org/officeDocument/2006/relationships/hyperlink" Target="http://pt.wikipedia.org/wiki/Registered_jack#RJ45" TargetMode="External"/><Relationship Id="rId28" Type="http://schemas.openxmlformats.org/officeDocument/2006/relationships/hyperlink" Target="http://pt.wikipedia.org/wiki/General_Purpose_Input/Output" TargetMode="External"/><Relationship Id="rId29" Type="http://schemas.openxmlformats.org/officeDocument/2006/relationships/hyperlink" Target="http://pt.wikipedia.org/wiki/General_Purpose_Input/Output" TargetMode="External"/><Relationship Id="rId30" Type="http://schemas.openxmlformats.org/officeDocument/2006/relationships/hyperlink" Target="http://pt.wikipedia.org/wiki/Universal_asynchronous_receiver/transmitter" TargetMode="External"/><Relationship Id="rId31" Type="http://schemas.openxmlformats.org/officeDocument/2006/relationships/hyperlink" Target="http://pt.wikipedia.org/wiki/Universal_asynchronous_receiver/transmitter" TargetMode="External"/><Relationship Id="rId32" Type="http://schemas.openxmlformats.org/officeDocument/2006/relationships/hyperlink" Target="http://pt.wikipedia.org/wiki/I%C2%B2C" TargetMode="External"/><Relationship Id="rId33" Type="http://schemas.openxmlformats.org/officeDocument/2006/relationships/hyperlink" Target="http://pt.wikipedia.org/wiki/I%C2%B2C" TargetMode="External"/><Relationship Id="rId34" Type="http://schemas.openxmlformats.org/officeDocument/2006/relationships/hyperlink" Target="http://pt.wikipedia.org/wiki/Serial_Peripheral_Interface" TargetMode="External"/><Relationship Id="rId35" Type="http://schemas.openxmlformats.org/officeDocument/2006/relationships/hyperlink" Target="http://pt.wikipedia.org/wiki/Serial_Peripheral_Interface" TargetMode="External"/><Relationship Id="rId36" Type="http://schemas.openxmlformats.org/officeDocument/2006/relationships/hyperlink" Target="http://pt.wikipedia.org/wiki/Watt" TargetMode="External"/><Relationship Id="rId37" Type="http://schemas.openxmlformats.org/officeDocument/2006/relationships/hyperlink" Target="http://pt.wikipedia.org/wiki/Volt" TargetMode="External"/><Relationship Id="rId38" Type="http://schemas.openxmlformats.org/officeDocument/2006/relationships/hyperlink" Target="http://pt.wikipedia.org/wiki/Debian" TargetMode="External"/><Relationship Id="rId39" Type="http://schemas.openxmlformats.org/officeDocument/2006/relationships/hyperlink" Target="http://pt.wikipedia.org/wiki/Fedora_Linux" TargetMode="External"/><Relationship Id="rId40" Type="http://schemas.openxmlformats.org/officeDocument/2006/relationships/hyperlink" Target="http://pt.wikipedia.org/wiki/Fedora_Linux" TargetMode="External"/><Relationship Id="rId41" Type="http://schemas.openxmlformats.org/officeDocument/2006/relationships/hyperlink" Target="http://pt.wikipedia.org/wiki/Arch_Linux" TargetMode="External"/><Relationship Id="rId42" Type="http://schemas.openxmlformats.org/officeDocument/2006/relationships/hyperlink" Target="http://pt.wikipedia.org/wiki/Arch_Linux" TargetMode="External"/><Relationship Id="rId43" Type="http://schemas.openxmlformats.org/officeDocument/2006/relationships/hyperlink" Target="http://pt.wikipedia.org/wiki/Raspbian" TargetMode="External"/><Relationship Id="rId44" Type="http://schemas.openxmlformats.org/officeDocument/2006/relationships/hyperlink" Target="http://pt.wikipedia.org/wiki/Raspbian" TargetMode="External"/><Relationship Id="rId45" Type="http://schemas.openxmlformats.org/officeDocument/2006/relationships/hyperlink" Target="http://pt.wikipedia.org/wiki/RISC_OS" TargetMode="External"/><Relationship Id="rId46" Type="http://schemas.openxmlformats.org/officeDocument/2006/relationships/hyperlink" Target="http://pt.wikipedia.org/wiki/RISC_OS" TargetMode="External"/><Relationship Id="rId47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slideLayout" Target="../slideLayouts/slideLayout1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://www.raspberrypi.org/raspberry-pi-compute-module-new-product/" TargetMode="External"/><Relationship Id="rId2" Type="http://schemas.openxmlformats.org/officeDocument/2006/relationships/image" Target="../media/image44.jpeg"/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5" Type="http://schemas.openxmlformats.org/officeDocument/2006/relationships/slideLayout" Target="../slideLayouts/slideLayout1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://www.raspberrypi.org/raspberry-pi-compute-module-new-product/" TargetMode="External"/><Relationship Id="rId2" Type="http://schemas.openxmlformats.org/officeDocument/2006/relationships/image" Target="../media/image47.png"/><Relationship Id="rId3" Type="http://schemas.openxmlformats.org/officeDocument/2006/relationships/image" Target="../media/image48.jpeg"/><Relationship Id="rId4" Type="http://schemas.openxmlformats.org/officeDocument/2006/relationships/slideLayout" Target="../slideLayouts/slideLayout1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://www.labdegaragem.org/loja/raspberry-pi-modelo-b.html" TargetMode="External"/><Relationship Id="rId2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6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2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2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://pt.wikipedia.org/wiki/Conector_DB" TargetMode="External"/><Relationship Id="rId2" Type="http://schemas.openxmlformats.org/officeDocument/2006/relationships/hyperlink" Target="http://pt.wikipedia.org/wiki/Tecnologia_de_montagem_superficial" TargetMode="External"/><Relationship Id="rId3" Type="http://schemas.openxmlformats.org/officeDocument/2006/relationships/hyperlink" Target="http://pt.wikipedia.org/wiki/Bluetooth" TargetMode="External"/><Relationship Id="rId4" Type="http://schemas.openxmlformats.org/officeDocument/2006/relationships/hyperlink" Target="http://arduino.cc/en/Main/ArduinoBoardDuemilanove" TargetMode="External"/><Relationship Id="rId5" Type="http://schemas.openxmlformats.org/officeDocument/2006/relationships/hyperlink" Target="http://arduino.cc/en/Main/ArduinoBoardMega" TargetMode="External"/><Relationship Id="rId6" Type="http://schemas.openxmlformats.org/officeDocument/2006/relationships/hyperlink" Target="http://arduino.cc/en/Main/ArduinoBoardUno" TargetMode="External"/><Relationship Id="rId7" Type="http://schemas.openxmlformats.org/officeDocument/2006/relationships/hyperlink" Target="http://pt.wikipedia.org/wiki/FTDI" TargetMode="External"/><Relationship Id="rId8" Type="http://schemas.openxmlformats.org/officeDocument/2006/relationships/slideLayout" Target="../slideLayouts/slideLayout2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5.gif"/><Relationship Id="rId2" Type="http://schemas.openxmlformats.org/officeDocument/2006/relationships/slideLayout" Target="../slideLayouts/slideLayout2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685800" y="1149120"/>
            <a:ext cx="7772040" cy="11595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Introdução à Automação Residencial com Raspberry PI</a:t>
            </a:r>
            <a:endParaRPr/>
          </a:p>
        </p:txBody>
      </p:sp>
      <p:pic>
        <p:nvPicPr>
          <p:cNvPr descr="" id="110" name="Shape 24"/>
          <p:cNvPicPr/>
          <p:nvPr/>
        </p:nvPicPr>
        <p:blipFill>
          <a:blip r:embed="rId1"/>
          <a:stretch>
            <a:fillRect/>
          </a:stretch>
        </p:blipFill>
        <p:spPr>
          <a:xfrm>
            <a:off x="-234000" y="3374280"/>
            <a:ext cx="9421560" cy="278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1" nodeType="tmRoot" restart="never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2109600" y="968400"/>
            <a:ext cx="4924440" cy="195048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Arial"/>
                <a:ea typeface="Arial"/>
              </a:rPr>
              <a:t>Voltando ao Raspberry PI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O que é “Raspberry PI”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52000"/>
              </a:lnSpc>
            </a:pPr>
            <a:r>
              <a:rPr b="1" lang="pt-BR" sz="1400">
                <a:solidFill>
                  <a:srgbClr val="252525"/>
                </a:solidFill>
                <a:latin typeface="Arial"/>
                <a:ea typeface="Arial"/>
              </a:rPr>
              <a:t>Raspberry Pi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é um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1"/>
              </a:rPr>
              <a:t>computador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do tamanho de um cartão de crédito desenvolvido no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2"/>
              </a:rPr>
              <a:t>Reino Unido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</a:rPr>
              <a:t> 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pela </a:t>
            </a:r>
            <a:r>
              <a:rPr i="1" lang="pt-BR" sz="1400" u="sng">
                <a:solidFill>
                  <a:srgbClr val="0b0080"/>
                </a:solidFill>
                <a:latin typeface="Arial"/>
                <a:ea typeface="Arial"/>
                <a:hlinkClick r:id="rId3"/>
              </a:rPr>
              <a:t>Fundação Raspberry Pi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. Todo o hardware é integrado em uma única placa. O objetivo principal é de estimular o ensino de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4"/>
              </a:rPr>
              <a:t>ciência da computação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básica em escolas.</a:t>
            </a:r>
            <a:endParaRPr/>
          </a:p>
          <a:p>
            <a:pPr>
              <a:lnSpc>
                <a:spcPct val="152000"/>
              </a:lnSpc>
            </a:pP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A Fundação Raspberry Pi começou a aceitar pedidos do modelo de US$35 a partir de 29 de fevereiro de 2012.</a:t>
            </a:r>
            <a:endParaRPr/>
          </a:p>
          <a:p>
            <a:pPr>
              <a:lnSpc>
                <a:spcPct val="152000"/>
              </a:lnSpc>
            </a:pP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O computador é baseado em um </a:t>
            </a:r>
            <a:r>
              <a:rPr i="1" lang="pt-BR" sz="1400" u="sng">
                <a:solidFill>
                  <a:srgbClr val="0b0080"/>
                </a:solidFill>
                <a:latin typeface="Arial"/>
                <a:ea typeface="Arial"/>
                <a:hlinkClick r:id="rId5"/>
              </a:rPr>
              <a:t>system on a chip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(SoC)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6"/>
              </a:rPr>
              <a:t>Broadcom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BCM2835, que inclui um processador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7"/>
              </a:rPr>
              <a:t>ARM1176JZF-S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de 700 MHz,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8"/>
              </a:rPr>
              <a:t>GPU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VideoCore IV, e 512 MB de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9"/>
              </a:rPr>
              <a:t>memória RAM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em sua última revisão. O projeto não inclui uma memória não-volátil - como um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10"/>
              </a:rPr>
              <a:t>disco rígido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- mas possui uma entrada de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11"/>
              </a:rPr>
              <a:t>cartão SD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para armazenamento de dados.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dur="indefinite" id="9" nodeType="tmRoot" restart="never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36" name="Shape 94"/>
          <p:cNvPicPr/>
          <p:nvPr/>
        </p:nvPicPr>
        <p:blipFill>
          <a:blip r:embed="rId1"/>
          <a:stretch>
            <a:fillRect/>
          </a:stretch>
        </p:blipFill>
        <p:spPr>
          <a:xfrm>
            <a:off x="1386720" y="510120"/>
            <a:ext cx="6494400" cy="43268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457200" y="-2268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O que é “Raspberry PI”</a:t>
            </a:r>
            <a:endParaRPr/>
          </a:p>
        </p:txBody>
      </p:sp>
      <p:pic>
        <p:nvPicPr>
          <p:cNvPr descr="" id="138" name="Shape 100"/>
          <p:cNvPicPr/>
          <p:nvPr/>
        </p:nvPicPr>
        <p:blipFill>
          <a:blip r:embed="rId1"/>
          <a:srcRect b="0" l="0" r="0" t="629532"/>
          <a:stretch>
            <a:fillRect/>
          </a:stretch>
        </p:blipFill>
        <p:spPr>
          <a:xfrm>
            <a:off x="-204120" y="834840"/>
            <a:ext cx="9505800" cy="54331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Raspberry PI e seu Hardware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52000"/>
              </a:lnSpc>
            </a:pP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Existem atualmente dois modelos: Modelo A e Modelo B. A grande diferença entre os dois modelos é que o Modelo B possui um controlador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1"/>
              </a:rPr>
              <a:t>Ethernet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e duas portas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2"/>
              </a:rPr>
              <a:t>USB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, enquanto que o Modelo A possui apenas uma porta USB e nenhuma porta de Ethernet.</a:t>
            </a:r>
            <a:endParaRPr/>
          </a:p>
          <a:p>
            <a:pPr>
              <a:lnSpc>
                <a:spcPct val="152000"/>
              </a:lnSpc>
            </a:pP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Apesar de não possuir a porta Ethernet, o Modelo A pode ser conectado a internet através de um adaptador USB de Ethernet ou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3"/>
              </a:rPr>
              <a:t>Wi-Fi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.</a:t>
            </a:r>
            <a:endParaRPr/>
          </a:p>
          <a:p>
            <a:pPr>
              <a:lnSpc>
                <a:spcPct val="152000"/>
              </a:lnSpc>
            </a:pP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O Raspberry Pi não possui um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4"/>
              </a:rPr>
              <a:t>relógio de tempo real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 (RTC), criando a necessidade do sistema operacional usar um </a:t>
            </a:r>
            <a:r>
              <a:rPr i="1" lang="pt-BR" sz="1400" u="sng">
                <a:solidFill>
                  <a:srgbClr val="0b0080"/>
                </a:solidFill>
                <a:latin typeface="Arial"/>
                <a:ea typeface="Arial"/>
                <a:hlinkClick r:id="rId5"/>
              </a:rPr>
              <a:t>Network Time Protocol</a:t>
            </a:r>
            <a:r>
              <a:rPr i="1" lang="pt-BR" sz="1400">
                <a:solidFill>
                  <a:srgbClr val="252525"/>
                </a:solidFill>
                <a:latin typeface="Arial"/>
                <a:ea typeface="Arial"/>
              </a:rPr>
              <a:t> (NTP)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, ou do usuário fornecer a hora ao sistema. Porém, um relógio de tempo real (como o DS1307) pode ser adicionado pela interface </a:t>
            </a:r>
            <a:r>
              <a:rPr lang="pt-BR" sz="1400" u="sng">
                <a:solidFill>
                  <a:srgbClr val="0b0080"/>
                </a:solidFill>
                <a:latin typeface="Arial"/>
                <a:ea typeface="Arial"/>
                <a:hlinkClick r:id="rId6"/>
              </a:rPr>
              <a:t>I²C</a:t>
            </a:r>
            <a:r>
              <a:rPr lang="pt-BR" sz="1400">
                <a:solidFill>
                  <a:srgbClr val="252525"/>
                </a:solidFill>
                <a:latin typeface="Arial"/>
                <a:ea typeface="Arial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457200" y="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Raspberry PI e seu Hardware</a:t>
            </a:r>
            <a:endParaRPr/>
          </a:p>
        </p:txBody>
      </p:sp>
      <p:graphicFrame>
        <p:nvGraphicFramePr>
          <p:cNvPr id="142" name="Table 2"/>
          <p:cNvGraphicFramePr/>
          <p:nvPr/>
        </p:nvGraphicFramePr>
        <p:xfrm>
          <a:off x="204120" y="829080"/>
          <a:ext cx="4115520" cy="3706920"/>
        </p:xfrm>
        <a:graphic>
          <a:graphicData uri="http://schemas.openxmlformats.org/drawingml/2006/table">
            <a:tbl>
              <a:tblPr/>
              <a:tblGrid>
                <a:gridCol w="994320"/>
                <a:gridCol w="1290960"/>
                <a:gridCol w="1830600"/>
              </a:tblGrid>
              <a:tr h="522360">
                <a:tc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Modelo A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Modelo B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Preço esperado:[1]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US$25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US$35[2]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1"/>
                        </a:rPr>
                        <a:t>SoC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:[1]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2"/>
                        </a:rPr>
                        <a:t>Broadcom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BCM2835 (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3"/>
                        </a:rPr>
                        <a:t>CPU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4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5"/>
                        </a:rPr>
                        <a:t>GPU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6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7"/>
                        </a:rPr>
                        <a:t>DSP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e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8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9"/>
                        </a:rPr>
                        <a:t>SDRAM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)[3]</a:t>
                      </a:r>
                      <a:endParaRPr/>
                    </a:p>
                  </a:txBody>
                  <a:tcPr/>
                </a:tc>
              </a:tr>
              <a:tr h="32580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CPU: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700 MHz ARM1176JZF-S core (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10"/>
                        </a:rPr>
                        <a:t>ARM11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family)[3]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GPU: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Broadcom VideoCore IV,[4]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11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12"/>
                        </a:rPr>
                        <a:t>OpenGL ES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2.0,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13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14"/>
                        </a:rPr>
                        <a:t>1080p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Memória (SDRAM):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512 MB (compartilhada com GPU)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Portas USB 2.0:[5]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(via hub USB integrado)[6]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Saídas de vídeo:[1]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15"/>
                        </a:rPr>
                        <a:t>RCA Composto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16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17"/>
                        </a:rPr>
                        <a:t>HDMI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Painéis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18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19"/>
                        </a:rPr>
                        <a:t>LCD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via DSI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14 resoluções HDMI de 640×350 à 1920×1200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Saídas de áudio:[1]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20"/>
                        </a:rPr>
                        <a:t>Conector de 3.5 mm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HDMI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3" name="Table 3"/>
          <p:cNvGraphicFramePr/>
          <p:nvPr/>
        </p:nvGraphicFramePr>
        <p:xfrm>
          <a:off x="4562280" y="765000"/>
          <a:ext cx="4273200" cy="4131000"/>
        </p:xfrm>
        <a:graphic>
          <a:graphicData uri="http://schemas.openxmlformats.org/drawingml/2006/table">
            <a:tbl>
              <a:tblPr/>
              <a:tblGrid>
                <a:gridCol w="980640"/>
                <a:gridCol w="1273680"/>
                <a:gridCol w="2019240"/>
              </a:tblGrid>
              <a:tr h="522360">
                <a:tc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Modelo A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Modelo B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Saídas de áudio:[1]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21"/>
                        </a:rPr>
                        <a:t>Conector de 3.5 mm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HDMI</a:t>
                      </a:r>
                      <a:endParaRPr/>
                    </a:p>
                  </a:txBody>
                  <a:tcPr/>
                </a:tc>
              </a:tr>
              <a:tr h="61236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Armazenamento onboard:[5]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22"/>
                        </a:rPr>
                        <a:t>SD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/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23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24"/>
                        </a:rPr>
                        <a:t>MMC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/ slot para cartão SDIO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Rede onboard:[1][5]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Nenhuma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10/100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25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26"/>
                        </a:rPr>
                        <a:t>Ethernet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(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27"/>
                        </a:rPr>
                        <a:t>RJ45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)[6]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Periféricos de baixo nível: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 ×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28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29"/>
                        </a:rPr>
                        <a:t>GPIO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30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31"/>
                        </a:rPr>
                        <a:t>UART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32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33"/>
                        </a:rPr>
                        <a:t>I²C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34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35"/>
                        </a:rPr>
                        <a:t>SPI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com dois seletores de chip, +3.3 V, +5 V, terra[4][11]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Power ratings: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500 mA (2.5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36"/>
                        </a:rPr>
                        <a:t>W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)[1]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700 mA (3.5 W)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Fonte de energia:[1]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37"/>
                        </a:rPr>
                        <a:t>volt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via MicroUSB ou </a:t>
                      </a:r>
                      <a:r>
                        <a:rPr i="1"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header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GPIO</a:t>
                      </a:r>
                      <a:endParaRPr/>
                    </a:p>
                  </a:txBody>
                  <a:tcPr/>
                </a:tc>
              </a:tr>
              <a:tr h="32580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Tamanho: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85,60 mm × 53,98 mm[12]</a:t>
                      </a:r>
                      <a:endParaRPr/>
                    </a:p>
                  </a:txBody>
                  <a:tcPr/>
                </a:tc>
              </a:tr>
              <a:tr h="469080"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Sistemas Operacionais</a:t>
                      </a:r>
                      <a:endParaRPr/>
                    </a:p>
                  </a:txBody>
                  <a:tcPr/>
                </a:tc>
                <a:tc>
                  <a:txBody>
                    <a:bodyPr bIns="91080" lIns="91080" rIns="91080" tIns="9108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38"/>
                        </a:rPr>
                        <a:t>Debian GNU/Linux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39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40"/>
                        </a:rPr>
                        <a:t>Fedora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41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42"/>
                        </a:rPr>
                        <a:t>Arch Linux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43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44"/>
                        </a:rPr>
                        <a:t>Raspbian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[13],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45"/>
                        </a:rPr>
                        <a:t> </a:t>
                      </a:r>
                      <a:r>
                        <a:rPr lang="pt-BR" sz="1000" u="sng">
                          <a:solidFill>
                            <a:srgbClr val="1155cc"/>
                          </a:solidFill>
                          <a:latin typeface="Arial"/>
                          <a:ea typeface="Arial"/>
                          <a:hlinkClick r:id="rId46"/>
                        </a:rPr>
                        <a:t>RISC OS</a:t>
                      </a:r>
                      <a:r>
                        <a:rPr lang="pt-BR" sz="10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[14]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timing>
    <p:tnLst>
      <p:par>
        <p:cTn dur="indefinite" id="11" nodeType="tmRoot" restart="never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Raspberry PI</a:t>
            </a:r>
            <a:endParaRPr/>
          </a:p>
        </p:txBody>
      </p:sp>
      <p:pic>
        <p:nvPicPr>
          <p:cNvPr descr="" id="145" name="Shap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1720800" y="1063440"/>
            <a:ext cx="5702040" cy="380412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6" name="Shape 124"/>
          <p:cNvPicPr/>
          <p:nvPr/>
        </p:nvPicPr>
        <p:blipFill>
          <a:blip r:embed="rId1"/>
          <a:stretch>
            <a:fillRect/>
          </a:stretch>
        </p:blipFill>
        <p:spPr>
          <a:xfrm>
            <a:off x="1655280" y="0"/>
            <a:ext cx="5833440" cy="51429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47" name="Shape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354960" y="1583640"/>
            <a:ext cx="3886920" cy="2914920"/>
          </a:xfrm>
          <a:prstGeom prst="rect">
            <a:avLst/>
          </a:prstGeom>
          <a:ln>
            <a:noFill/>
          </a:ln>
        </p:spPr>
      </p:pic>
      <p:pic>
        <p:nvPicPr>
          <p:cNvPr descr="" id="148" name="Shape 130"/>
          <p:cNvPicPr/>
          <p:nvPr/>
        </p:nvPicPr>
        <p:blipFill>
          <a:blip r:embed="rId2"/>
          <a:stretch>
            <a:fillRect/>
          </a:stretch>
        </p:blipFill>
        <p:spPr>
          <a:xfrm>
            <a:off x="3760560" y="0"/>
            <a:ext cx="3886920" cy="233208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228960" y="320760"/>
            <a:ext cx="3657240" cy="4568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Shield`s</a:t>
            </a:r>
            <a:endParaRPr/>
          </a:p>
        </p:txBody>
      </p:sp>
      <p:pic>
        <p:nvPicPr>
          <p:cNvPr descr="" id="150" name="Shape 132"/>
          <p:cNvPicPr/>
          <p:nvPr/>
        </p:nvPicPr>
        <p:blipFill>
          <a:blip r:embed="rId3"/>
          <a:stretch>
            <a:fillRect/>
          </a:stretch>
        </p:blipFill>
        <p:spPr>
          <a:xfrm>
            <a:off x="4973760" y="2273400"/>
            <a:ext cx="4121640" cy="277812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51" name="Shape 13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546560"/>
            <a:ext cx="9473400" cy="9335880"/>
          </a:xfrm>
          <a:prstGeom prst="rect">
            <a:avLst/>
          </a:prstGeom>
          <a:ln>
            <a:noFill/>
          </a:ln>
        </p:spPr>
      </p:pic>
      <p:sp>
        <p:nvSpPr>
          <p:cNvPr id="152" name="TextShape 1"/>
          <p:cNvSpPr txBox="1"/>
          <p:nvPr/>
        </p:nvSpPr>
        <p:spPr>
          <a:xfrm>
            <a:off x="622080" y="170316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/>
            <a:r>
              <a:rPr b="1" lang="pt-BR" sz="3600">
                <a:solidFill>
                  <a:srgbClr val="ffffff"/>
                </a:solidFill>
                <a:latin typeface="Times New Roman"/>
                <a:ea typeface="DejaVu Sans"/>
              </a:rPr>
              <a:t>O</a:t>
            </a:r>
            <a:r>
              <a:rPr b="1" lang="pt-BR" sz="3600">
                <a:solidFill>
                  <a:srgbClr val="ffffff"/>
                </a:solidFill>
                <a:latin typeface="Arial"/>
                <a:ea typeface="Arial"/>
              </a:rPr>
              <a:t> que fazer com </a:t>
            </a:r>
            <a:r>
              <a:rPr b="1" lang="pt-BR" sz="3600">
                <a:solidFill>
                  <a:srgbClr val="ffffff"/>
                </a:solidFill>
              </a:rPr>
              <a:t>o</a:t>
            </a:r>
            <a:r>
              <a:rPr b="1" lang="pt-BR" sz="3600">
                <a:solidFill>
                  <a:srgbClr val="ffffff"/>
                </a:solidFill>
                <a:latin typeface="Arial"/>
                <a:ea typeface="Arial"/>
              </a:rPr>
              <a:t> Raspberry PI?</a:t>
            </a: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685800" y="82440"/>
            <a:ext cx="7772040" cy="11595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Introdução à Automação Residencial com Raspberry PI</a:t>
            </a:r>
            <a:endParaRPr/>
          </a:p>
        </p:txBody>
      </p:sp>
      <p:sp>
        <p:nvSpPr>
          <p:cNvPr id="112" name="TextShape 2"/>
          <p:cNvSpPr txBox="1"/>
          <p:nvPr/>
        </p:nvSpPr>
        <p:spPr>
          <a:xfrm>
            <a:off x="748800" y="1242000"/>
            <a:ext cx="7772040" cy="7844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"name": "Rogerio Alencar Filho",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"hobby": "Analista de Sistemas (web!!!!)",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"social":  {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    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"facebook": "https://facebook.com/rogerioalencar",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    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"twitter": "https://twitter.com/rogerin",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    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"github": "https://github.com/rogerin",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    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"youtube": "https://youtube.com/user/rogerim"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}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descr="" id="113" name="Shape 31"/>
          <p:cNvPicPr/>
          <p:nvPr/>
        </p:nvPicPr>
        <p:blipFill>
          <a:blip r:embed="rId1"/>
          <a:stretch>
            <a:fillRect/>
          </a:stretch>
        </p:blipFill>
        <p:spPr>
          <a:xfrm>
            <a:off x="-234000" y="3374280"/>
            <a:ext cx="9421560" cy="278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3" nodeType="tmRoot" restart="never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O que fazer com o Raspberry PI?</a:t>
            </a:r>
            <a:endParaRPr/>
          </a:p>
        </p:txBody>
      </p:sp>
      <p:pic>
        <p:nvPicPr>
          <p:cNvPr descr="" id="154" name="Shape 144"/>
          <p:cNvPicPr/>
          <p:nvPr/>
        </p:nvPicPr>
        <p:blipFill>
          <a:blip r:embed="rId1"/>
          <a:stretch>
            <a:fillRect/>
          </a:stretch>
        </p:blipFill>
        <p:spPr>
          <a:xfrm>
            <a:off x="257400" y="1235160"/>
            <a:ext cx="4393440" cy="2915640"/>
          </a:xfrm>
          <a:prstGeom prst="rect">
            <a:avLst/>
          </a:prstGeom>
          <a:ln>
            <a:noFill/>
          </a:ln>
        </p:spPr>
      </p:pic>
      <p:pic>
        <p:nvPicPr>
          <p:cNvPr descr="" id="155" name="Shape 145"/>
          <p:cNvPicPr/>
          <p:nvPr/>
        </p:nvPicPr>
        <p:blipFill>
          <a:blip r:embed="rId2"/>
          <a:stretch>
            <a:fillRect/>
          </a:stretch>
        </p:blipFill>
        <p:spPr>
          <a:xfrm>
            <a:off x="4408920" y="1235160"/>
            <a:ext cx="4633560" cy="2915640"/>
          </a:xfrm>
          <a:prstGeom prst="rect">
            <a:avLst/>
          </a:prstGeom>
          <a:ln>
            <a:noFill/>
          </a:ln>
        </p:spPr>
      </p:pic>
      <p:sp>
        <p:nvSpPr>
          <p:cNvPr id="156" name="TextShape 2"/>
          <p:cNvSpPr txBox="1"/>
          <p:nvPr/>
        </p:nvSpPr>
        <p:spPr>
          <a:xfrm>
            <a:off x="5321880" y="4001040"/>
            <a:ext cx="302148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Cluster`s</a:t>
            </a: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O que fazer com o Raspberry PI?</a:t>
            </a:r>
            <a:endParaRPr/>
          </a:p>
        </p:txBody>
      </p:sp>
      <p:pic>
        <p:nvPicPr>
          <p:cNvPr descr="" id="158" name="Shape 152"/>
          <p:cNvPicPr/>
          <p:nvPr/>
        </p:nvPicPr>
        <p:blipFill>
          <a:blip r:embed="rId1"/>
          <a:stretch>
            <a:fillRect/>
          </a:stretch>
        </p:blipFill>
        <p:spPr>
          <a:xfrm>
            <a:off x="2001240" y="1117800"/>
            <a:ext cx="5015880" cy="3762000"/>
          </a:xfrm>
          <a:prstGeom prst="rect">
            <a:avLst/>
          </a:prstGeom>
          <a:ln>
            <a:noFill/>
          </a:ln>
        </p:spPr>
      </p:pic>
      <p:sp>
        <p:nvSpPr>
          <p:cNvPr id="159" name="TextShape 2"/>
          <p:cNvSpPr txBox="1"/>
          <p:nvPr/>
        </p:nvSpPr>
        <p:spPr>
          <a:xfrm>
            <a:off x="5321880" y="4001040"/>
            <a:ext cx="302148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Marketing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O que fazer com o Raspberry PI?</a:t>
            </a:r>
            <a:endParaRPr/>
          </a:p>
        </p:txBody>
      </p:sp>
      <p:pic>
        <p:nvPicPr>
          <p:cNvPr descr="" id="161" name="Shape 159"/>
          <p:cNvPicPr/>
          <p:nvPr/>
        </p:nvPicPr>
        <p:blipFill>
          <a:blip r:embed="rId1"/>
          <a:stretch>
            <a:fillRect/>
          </a:stretch>
        </p:blipFill>
        <p:spPr>
          <a:xfrm>
            <a:off x="2477880" y="955080"/>
            <a:ext cx="3958920" cy="3958920"/>
          </a:xfrm>
          <a:prstGeom prst="rect">
            <a:avLst/>
          </a:prstGeom>
          <a:ln>
            <a:noFill/>
          </a:ln>
        </p:spPr>
      </p:pic>
      <p:sp>
        <p:nvSpPr>
          <p:cNvPr id="162" name="TextShape 2"/>
          <p:cNvSpPr txBox="1"/>
          <p:nvPr/>
        </p:nvSpPr>
        <p:spPr>
          <a:xfrm>
            <a:off x="5321880" y="4001040"/>
            <a:ext cx="302148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PiPhone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O que fazer com o Raspberry PI?</a:t>
            </a:r>
            <a:endParaRPr/>
          </a:p>
        </p:txBody>
      </p:sp>
      <p:pic>
        <p:nvPicPr>
          <p:cNvPr descr="" id="164" name="Shape 166"/>
          <p:cNvPicPr/>
          <p:nvPr/>
        </p:nvPicPr>
        <p:blipFill>
          <a:blip r:embed="rId1"/>
          <a:stretch>
            <a:fillRect/>
          </a:stretch>
        </p:blipFill>
        <p:spPr>
          <a:xfrm>
            <a:off x="2749320" y="1120680"/>
            <a:ext cx="3069720" cy="3535560"/>
          </a:xfrm>
          <a:prstGeom prst="rect">
            <a:avLst/>
          </a:prstGeom>
          <a:ln>
            <a:noFill/>
          </a:ln>
        </p:spPr>
      </p:pic>
      <p:sp>
        <p:nvSpPr>
          <p:cNvPr id="165" name="TextShape 2"/>
          <p:cNvSpPr txBox="1"/>
          <p:nvPr/>
        </p:nvSpPr>
        <p:spPr>
          <a:xfrm>
            <a:off x="5321880" y="4001040"/>
            <a:ext cx="302148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Espaço</a:t>
            </a: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O que fazer com o Raspberry PI?</a:t>
            </a:r>
            <a:endParaRPr/>
          </a:p>
        </p:txBody>
      </p:sp>
      <p:pic>
        <p:nvPicPr>
          <p:cNvPr descr="" id="167" name="Shape 173"/>
          <p:cNvPicPr/>
          <p:nvPr/>
        </p:nvPicPr>
        <p:blipFill>
          <a:blip r:embed="rId1"/>
          <a:stretch>
            <a:fillRect/>
          </a:stretch>
        </p:blipFill>
        <p:spPr>
          <a:xfrm>
            <a:off x="1396440" y="1063440"/>
            <a:ext cx="6527880" cy="4079880"/>
          </a:xfrm>
          <a:prstGeom prst="rect">
            <a:avLst/>
          </a:prstGeom>
          <a:ln>
            <a:noFill/>
          </a:ln>
        </p:spPr>
      </p:pic>
      <p:sp>
        <p:nvSpPr>
          <p:cNvPr id="168" name="TextShape 2"/>
          <p:cNvSpPr txBox="1"/>
          <p:nvPr/>
        </p:nvSpPr>
        <p:spPr>
          <a:xfrm>
            <a:off x="5321880" y="4001040"/>
            <a:ext cx="302148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http://c9.io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69" name="Shape 179"/>
          <p:cNvPicPr/>
          <p:nvPr/>
        </p:nvPicPr>
        <p:blipFill>
          <a:blip r:embed="rId1"/>
          <a:srcRect b="478125" l="182284" r="132137" t="288281"/>
          <a:stretch>
            <a:fillRect/>
          </a:stretch>
        </p:blipFill>
        <p:spPr>
          <a:xfrm>
            <a:off x="630000" y="1171080"/>
            <a:ext cx="8056440" cy="3651480"/>
          </a:xfrm>
          <a:prstGeom prst="rect">
            <a:avLst/>
          </a:prstGeom>
          <a:ln>
            <a:noFill/>
          </a:ln>
        </p:spPr>
      </p:pic>
      <p:sp>
        <p:nvSpPr>
          <p:cNvPr id="17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O que fazer com o Raspberry PI?</a:t>
            </a:r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5321880" y="4001040"/>
            <a:ext cx="302148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JASPER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O que fazer com o Raspberry PI?</a:t>
            </a:r>
            <a:endParaRPr/>
          </a:p>
        </p:txBody>
      </p:sp>
      <p:pic>
        <p:nvPicPr>
          <p:cNvPr descr="" id="173" name="Shape 187"/>
          <p:cNvPicPr/>
          <p:nvPr/>
        </p:nvPicPr>
        <p:blipFill>
          <a:blip r:embed="rId1"/>
          <a:stretch>
            <a:fillRect/>
          </a:stretch>
        </p:blipFill>
        <p:spPr>
          <a:xfrm>
            <a:off x="2003400" y="1063440"/>
            <a:ext cx="5136840" cy="3852360"/>
          </a:xfrm>
          <a:prstGeom prst="rect">
            <a:avLst/>
          </a:prstGeom>
          <a:ln>
            <a:noFill/>
          </a:ln>
        </p:spPr>
      </p:pic>
      <p:sp>
        <p:nvSpPr>
          <p:cNvPr id="174" name="TextShape 2"/>
          <p:cNvSpPr txBox="1"/>
          <p:nvPr/>
        </p:nvSpPr>
        <p:spPr>
          <a:xfrm>
            <a:off x="5245560" y="4001040"/>
            <a:ext cx="422028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Central de jogos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O que fazer com o Raspberry PI?</a:t>
            </a:r>
            <a:endParaRPr/>
          </a:p>
        </p:txBody>
      </p:sp>
      <p:pic>
        <p:nvPicPr>
          <p:cNvPr descr="" id="176" name="Shape 194"/>
          <p:cNvPicPr/>
          <p:nvPr/>
        </p:nvPicPr>
        <p:blipFill>
          <a:blip r:embed="rId1"/>
          <a:stretch>
            <a:fillRect/>
          </a:stretch>
        </p:blipFill>
        <p:spPr>
          <a:xfrm>
            <a:off x="1930320" y="1063440"/>
            <a:ext cx="5282640" cy="40280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5321880" y="4001040"/>
            <a:ext cx="302148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Meu favorito</a:t>
            </a:r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78" name="Shape 200"/>
          <p:cNvPicPr/>
          <p:nvPr/>
        </p:nvPicPr>
        <p:blipFill>
          <a:blip r:embed="rId1"/>
          <a:stretch>
            <a:fillRect/>
          </a:stretch>
        </p:blipFill>
        <p:spPr>
          <a:xfrm>
            <a:off x="1523880" y="542880"/>
            <a:ext cx="6095520" cy="4057200"/>
          </a:xfrm>
          <a:prstGeom prst="rect">
            <a:avLst/>
          </a:prstGeom>
          <a:ln>
            <a:noFill/>
          </a:ln>
        </p:spPr>
      </p:pic>
      <p:sp>
        <p:nvSpPr>
          <p:cNvPr id="17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BeagleBone Black</a:t>
            </a:r>
            <a:endParaRPr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UDOO</a:t>
            </a:r>
            <a:endParaRPr/>
          </a:p>
        </p:txBody>
      </p:sp>
      <p:pic>
        <p:nvPicPr>
          <p:cNvPr descr="" id="181" name="Shape 207"/>
          <p:cNvPicPr/>
          <p:nvPr/>
        </p:nvPicPr>
        <p:blipFill>
          <a:blip r:embed="rId1"/>
          <a:stretch>
            <a:fillRect/>
          </a:stretch>
        </p:blipFill>
        <p:spPr>
          <a:xfrm>
            <a:off x="1307880" y="1063440"/>
            <a:ext cx="6527880" cy="40798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14" name="Shape 3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249480" cy="5780880"/>
          </a:xfrm>
          <a:prstGeom prst="rect">
            <a:avLst/>
          </a:prstGeom>
          <a:ln>
            <a:noFill/>
          </a:ln>
        </p:spPr>
      </p:pic>
      <p:sp>
        <p:nvSpPr>
          <p:cNvPr id="115" name="TextShape 1"/>
          <p:cNvSpPr txBox="1"/>
          <p:nvPr/>
        </p:nvSpPr>
        <p:spPr>
          <a:xfrm>
            <a:off x="685800" y="3107520"/>
            <a:ext cx="7772040" cy="11595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ffffff"/>
                </a:solidFill>
                <a:latin typeface="Arial"/>
                <a:ea typeface="Arial"/>
              </a:rPr>
              <a:t>Inicio desse BUMM!!!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82" name="Shape 212"/>
          <p:cNvPicPr/>
          <p:nvPr/>
        </p:nvPicPr>
        <p:blipFill>
          <a:blip r:embed="rId1"/>
          <a:stretch>
            <a:fillRect/>
          </a:stretch>
        </p:blipFill>
        <p:spPr>
          <a:xfrm>
            <a:off x="6120" y="0"/>
            <a:ext cx="9131040" cy="5143320"/>
          </a:xfrm>
          <a:prstGeom prst="rect">
            <a:avLst/>
          </a:prstGeom>
          <a:ln>
            <a:noFill/>
          </a:ln>
        </p:spPr>
      </p:pic>
      <p:sp>
        <p:nvSpPr>
          <p:cNvPr id="18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UDOO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Intel Edison</a:t>
            </a:r>
            <a:endParaRPr/>
          </a:p>
        </p:txBody>
      </p:sp>
      <p:pic>
        <p:nvPicPr>
          <p:cNvPr descr="" id="185" name="Shape 21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167120"/>
            <a:ext cx="4210200" cy="4079880"/>
          </a:xfrm>
          <a:prstGeom prst="rect">
            <a:avLst/>
          </a:prstGeom>
          <a:ln>
            <a:noFill/>
          </a:ln>
        </p:spPr>
      </p:pic>
      <p:pic>
        <p:nvPicPr>
          <p:cNvPr descr="" id="186" name="Shape 220"/>
          <p:cNvPicPr/>
          <p:nvPr/>
        </p:nvPicPr>
        <p:blipFill>
          <a:blip r:embed="rId2"/>
          <a:stretch>
            <a:fillRect/>
          </a:stretch>
        </p:blipFill>
        <p:spPr>
          <a:xfrm>
            <a:off x="4500720" y="2001600"/>
            <a:ext cx="3463920" cy="2622600"/>
          </a:xfrm>
          <a:prstGeom prst="rect">
            <a:avLst/>
          </a:prstGeom>
          <a:ln>
            <a:noFill/>
          </a:ln>
        </p:spPr>
      </p:pic>
      <p:sp>
        <p:nvSpPr>
          <p:cNvPr id="187" name="CustomShape 2"/>
          <p:cNvSpPr/>
          <p:nvPr/>
        </p:nvSpPr>
        <p:spPr>
          <a:xfrm>
            <a:off x="4500720" y="1254600"/>
            <a:ext cx="3657240" cy="4568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00000"/>
              </a:lnSpc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</a:rPr>
              <a:t>Dual core, bluetooth, wifi.. etc..etc...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914400" y="25776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23000"/>
              </a:lnSpc>
            </a:pPr>
            <a:r>
              <a:rPr b="1" lang="pt-BR" sz="3000">
                <a:solidFill>
                  <a:srgbClr val="222222"/>
                </a:solidFill>
                <a:latin typeface="Arial"/>
                <a:ea typeface="Arial"/>
                <a:hlinkClick r:id="rId1"/>
              </a:rPr>
              <a:t>RASPBERRY PI COMPUTE MODULE</a:t>
            </a:r>
            <a:endParaRPr/>
          </a:p>
        </p:txBody>
      </p:sp>
      <p:pic>
        <p:nvPicPr>
          <p:cNvPr descr="" id="189" name="Shape 227"/>
          <p:cNvPicPr/>
          <p:nvPr/>
        </p:nvPicPr>
        <p:blipFill>
          <a:blip r:embed="rId2"/>
          <a:srcRect b="531250" l="0" r="0" t="398437"/>
          <a:stretch>
            <a:fillRect/>
          </a:stretch>
        </p:blipFill>
        <p:spPr>
          <a:xfrm>
            <a:off x="76680" y="1766160"/>
            <a:ext cx="4930920" cy="2418840"/>
          </a:xfrm>
          <a:prstGeom prst="rect">
            <a:avLst/>
          </a:prstGeom>
          <a:ln>
            <a:noFill/>
          </a:ln>
        </p:spPr>
      </p:pic>
      <p:pic>
        <p:nvPicPr>
          <p:cNvPr descr="" id="190" name="Shape 228"/>
          <p:cNvPicPr/>
          <p:nvPr/>
        </p:nvPicPr>
        <p:blipFill>
          <a:blip r:embed="rId3"/>
          <a:srcRect b="130252" l="0" r="0" t="130252"/>
          <a:stretch>
            <a:fillRect/>
          </a:stretch>
        </p:blipFill>
        <p:spPr>
          <a:xfrm>
            <a:off x="5036400" y="1176480"/>
            <a:ext cx="3661200" cy="1572480"/>
          </a:xfrm>
          <a:prstGeom prst="rect">
            <a:avLst/>
          </a:prstGeom>
          <a:ln>
            <a:noFill/>
          </a:ln>
        </p:spPr>
      </p:pic>
      <p:pic>
        <p:nvPicPr>
          <p:cNvPr descr="" id="191" name="Shape 229"/>
          <p:cNvPicPr/>
          <p:nvPr/>
        </p:nvPicPr>
        <p:blipFill>
          <a:blip r:embed="rId4"/>
          <a:srcRect b="263431" l="0" r="132858" t="263431"/>
          <a:stretch>
            <a:fillRect/>
          </a:stretch>
        </p:blipFill>
        <p:spPr>
          <a:xfrm>
            <a:off x="5104080" y="2822400"/>
            <a:ext cx="3661200" cy="197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17" nodeType="tmRoot" restart="never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914400" y="25776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23000"/>
              </a:lnSpc>
            </a:pPr>
            <a:r>
              <a:rPr b="1" lang="pt-BR" sz="3000" u="sng">
                <a:solidFill>
                  <a:srgbClr val="222222"/>
                </a:solidFill>
                <a:latin typeface="Arial"/>
                <a:ea typeface="Arial"/>
                <a:hlinkClick r:id="rId1"/>
              </a:rPr>
              <a:t>RASPBERRY PI COMPUTE MODULE</a:t>
            </a:r>
            <a:endParaRPr/>
          </a:p>
        </p:txBody>
      </p:sp>
      <p:pic>
        <p:nvPicPr>
          <p:cNvPr descr="" id="193" name="Shape 235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-443520" y="2264760"/>
            <a:ext cx="3229560" cy="1540080"/>
          </a:xfrm>
          <a:prstGeom prst="rect">
            <a:avLst/>
          </a:prstGeom>
          <a:ln>
            <a:noFill/>
          </a:ln>
        </p:spPr>
      </p:pic>
      <p:pic>
        <p:nvPicPr>
          <p:cNvPr descr="" id="194" name="Shape 236"/>
          <p:cNvPicPr/>
          <p:nvPr/>
        </p:nvPicPr>
        <p:blipFill>
          <a:blip r:embed="rId3"/>
          <a:srcRect b="230849" l="103321" r="160023" t="240381"/>
          <a:stretch>
            <a:fillRect/>
          </a:stretch>
        </p:blipFill>
        <p:spPr>
          <a:xfrm>
            <a:off x="2301120" y="1038960"/>
            <a:ext cx="6182280" cy="386208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Raspberry PI</a:t>
            </a:r>
            <a:endParaRPr/>
          </a:p>
        </p:txBody>
      </p:sp>
      <p:pic>
        <p:nvPicPr>
          <p:cNvPr descr="" id="196" name="Shape 242"/>
          <p:cNvPicPr/>
          <p:nvPr/>
        </p:nvPicPr>
        <p:blipFill>
          <a:blip r:embed="rId1"/>
          <a:stretch>
            <a:fillRect/>
          </a:stretch>
        </p:blipFill>
        <p:spPr>
          <a:xfrm>
            <a:off x="1720800" y="1063440"/>
            <a:ext cx="5702040" cy="380412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Ligando o Raspberry PI</a:t>
            </a:r>
            <a:endParaRPr/>
          </a:p>
        </p:txBody>
      </p:sp>
      <p:sp>
        <p:nvSpPr>
          <p:cNvPr id="198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16000"/>
              </a:lnSpc>
            </a:pPr>
            <a:r>
              <a:rPr b="1" i="1" lang="pt-BR" sz="1400">
                <a:solidFill>
                  <a:srgbClr val="000000"/>
                </a:solidFill>
                <a:latin typeface="Arial"/>
                <a:ea typeface="Arial"/>
              </a:rPr>
              <a:t>Lista de Materiais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1 x </a:t>
            </a:r>
            <a:r>
              <a:rPr i="1" lang="pt-BR" sz="1400" u="sng">
                <a:solidFill>
                  <a:srgbClr val="0000ff"/>
                </a:solidFill>
                <a:latin typeface="Arial"/>
                <a:ea typeface="Arial"/>
                <a:hlinkClick r:id="rId1"/>
              </a:rPr>
              <a:t>Raspberrry Pi Modelo A ou B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1 x Fonte de alimentação  5V 700ma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1 x Cartão SD (mínimo 4GB e de preferência aos class 4)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1 x TV com entrada HDMI ou vídeo composto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1 x Teclado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1 x Mouse 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1 x PC (para preparar o cartão SD, ou já compra SD pre-instalado)</a:t>
            </a:r>
            <a:endParaRPr/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Ligando o Raspberry PI</a:t>
            </a:r>
            <a:endParaRPr/>
          </a:p>
        </p:txBody>
      </p:sp>
      <p:pic>
        <p:nvPicPr>
          <p:cNvPr descr="" id="200" name="Shape 254"/>
          <p:cNvPicPr/>
          <p:nvPr/>
        </p:nvPicPr>
        <p:blipFill>
          <a:blip r:embed="rId1"/>
          <a:stretch>
            <a:fillRect/>
          </a:stretch>
        </p:blipFill>
        <p:spPr>
          <a:xfrm>
            <a:off x="4052880" y="1698840"/>
            <a:ext cx="4481280" cy="3368160"/>
          </a:xfrm>
          <a:prstGeom prst="rect">
            <a:avLst/>
          </a:prstGeom>
          <a:ln>
            <a:noFill/>
          </a:ln>
        </p:spPr>
      </p:pic>
      <p:sp>
        <p:nvSpPr>
          <p:cNvPr id="201" name="TextShape 2"/>
          <p:cNvSpPr txBox="1"/>
          <p:nvPr/>
        </p:nvSpPr>
        <p:spPr>
          <a:xfrm>
            <a:off x="457200" y="1200240"/>
            <a:ext cx="8229240" cy="197280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1 - Download OS http://www.raspberrypi.org/downloads/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2 - Configurar Cartão SD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3 - Colocar cartão no Raspeberry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4 - Conecta na TV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5 - Ligar na tomada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6 - Curta a paisagem.. :D</a:t>
            </a:r>
            <a:endParaRPr/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Ligando o Raspberry PI</a:t>
            </a:r>
            <a:endParaRPr/>
          </a:p>
        </p:txBody>
      </p:sp>
      <p:sp>
        <p:nvSpPr>
          <p:cNvPr id="203" name="TextShape 2"/>
          <p:cNvSpPr txBox="1"/>
          <p:nvPr/>
        </p:nvSpPr>
        <p:spPr>
          <a:xfrm>
            <a:off x="457200" y="1200240"/>
            <a:ext cx="8229240" cy="197280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1 - Download OS http://www.raspberrypi.org/downloads/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2 - Configurar Cartão SD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3 - Colocar cartão no Raspeberry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4 - Conecta na TV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5 - Ligar na tomada</a:t>
            </a:r>
            <a:endParaRPr/>
          </a:p>
          <a:p>
            <a:pPr>
              <a:lnSpc>
                <a:spcPct val="116000"/>
              </a:lnSpc>
            </a:pPr>
            <a:r>
              <a:rPr i="1" lang="pt-BR" sz="1400">
                <a:solidFill>
                  <a:srgbClr val="000000"/>
                </a:solidFill>
                <a:latin typeface="Arial"/>
                <a:ea typeface="Arial"/>
              </a:rPr>
              <a:t>6 - Curta a paisagem.. :D</a:t>
            </a:r>
            <a:endParaRPr/>
          </a:p>
        </p:txBody>
      </p:sp>
      <p:pic>
        <p:nvPicPr>
          <p:cNvPr descr="" id="204" name="Shape 262"/>
          <p:cNvPicPr/>
          <p:nvPr/>
        </p:nvPicPr>
        <p:blipFill>
          <a:blip r:embed="rId1"/>
          <a:stretch>
            <a:fillRect/>
          </a:stretch>
        </p:blipFill>
        <p:spPr>
          <a:xfrm>
            <a:off x="4680360" y="1970280"/>
            <a:ext cx="4382640" cy="317304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352440" y="3670920"/>
            <a:ext cx="4901760" cy="11102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Vamos lá ligar!!</a:t>
            </a:r>
            <a:endParaRPr/>
          </a:p>
        </p:txBody>
      </p:sp>
      <p:pic>
        <p:nvPicPr>
          <p:cNvPr descr="" id="206" name="Shape 264"/>
          <p:cNvPicPr/>
          <p:nvPr/>
        </p:nvPicPr>
        <p:blipFill>
          <a:blip r:embed="rId2"/>
          <a:stretch>
            <a:fillRect/>
          </a:stretch>
        </p:blipFill>
        <p:spPr>
          <a:xfrm>
            <a:off x="7337160" y="437760"/>
            <a:ext cx="1618920" cy="180000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318600" y="38916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Conhecendo a Interface </a:t>
            </a: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Gráfica</a:t>
            </a:r>
            <a:endParaRPr/>
          </a:p>
        </p:txBody>
      </p:sp>
      <p:pic>
        <p:nvPicPr>
          <p:cNvPr descr="" id="208" name="Shape 270"/>
          <p:cNvPicPr/>
          <p:nvPr/>
        </p:nvPicPr>
        <p:blipFill>
          <a:blip r:embed="rId1"/>
          <a:stretch>
            <a:fillRect/>
          </a:stretch>
        </p:blipFill>
        <p:spPr>
          <a:xfrm>
            <a:off x="2064600" y="1246680"/>
            <a:ext cx="4889520" cy="367524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09" name="Shape 275"/>
          <p:cNvPicPr/>
          <p:nvPr/>
        </p:nvPicPr>
        <p:blipFill>
          <a:blip r:embed="rId1"/>
          <a:stretch>
            <a:fillRect/>
          </a:stretch>
        </p:blipFill>
        <p:spPr>
          <a:xfrm>
            <a:off x="888120" y="0"/>
            <a:ext cx="7367400" cy="51429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Arduino`s</a:t>
            </a:r>
            <a:endParaRPr/>
          </a:p>
        </p:txBody>
      </p:sp>
      <p:pic>
        <p:nvPicPr>
          <p:cNvPr descr="" id="117" name="Shape 43"/>
          <p:cNvPicPr/>
          <p:nvPr/>
        </p:nvPicPr>
        <p:blipFill>
          <a:blip r:embed="rId1"/>
          <a:stretch>
            <a:fillRect/>
          </a:stretch>
        </p:blipFill>
        <p:spPr>
          <a:xfrm>
            <a:off x="1117440" y="1063440"/>
            <a:ext cx="6972480" cy="363708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10" name="Shape 280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0"/>
            <a:ext cx="6857640" cy="514296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Comunicação I2C </a:t>
            </a:r>
            <a:r>
              <a:rPr b="1" lang="pt-BR" sz="2400">
                <a:solidFill>
                  <a:srgbClr val="000000"/>
                </a:solidFill>
                <a:latin typeface="Arial"/>
                <a:ea typeface="Arial"/>
              </a:rPr>
              <a:t>- </a:t>
            </a:r>
            <a:r>
              <a:rPr b="1" lang="pt-BR" sz="2400">
                <a:solidFill>
                  <a:srgbClr val="252525"/>
                </a:solidFill>
                <a:latin typeface="Arial"/>
                <a:ea typeface="Arial"/>
              </a:rPr>
              <a:t>Inter-Integrated Circuit</a:t>
            </a:r>
            <a:endParaRPr/>
          </a:p>
        </p:txBody>
      </p:sp>
      <p:pic>
        <p:nvPicPr>
          <p:cNvPr descr="" id="212" name="Shape 286"/>
          <p:cNvPicPr/>
          <p:nvPr/>
        </p:nvPicPr>
        <p:blipFill>
          <a:blip r:embed="rId1"/>
          <a:stretch>
            <a:fillRect/>
          </a:stretch>
        </p:blipFill>
        <p:spPr>
          <a:xfrm>
            <a:off x="1671120" y="1493280"/>
            <a:ext cx="5801400" cy="316872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Comunicação I2C </a:t>
            </a:r>
            <a:r>
              <a:rPr b="1" lang="pt-BR" sz="2400">
                <a:solidFill>
                  <a:srgbClr val="000000"/>
                </a:solidFill>
                <a:latin typeface="Arial"/>
                <a:ea typeface="Arial"/>
              </a:rPr>
              <a:t>- </a:t>
            </a:r>
            <a:r>
              <a:rPr b="1" lang="pt-BR" sz="2400">
                <a:solidFill>
                  <a:srgbClr val="252525"/>
                </a:solidFill>
                <a:latin typeface="Arial"/>
                <a:ea typeface="Arial"/>
              </a:rPr>
              <a:t>Inter-Integrated Circuit</a:t>
            </a:r>
            <a:endParaRPr/>
          </a:p>
        </p:txBody>
      </p:sp>
      <p:pic>
        <p:nvPicPr>
          <p:cNvPr descr="" id="214" name="Shape 292"/>
          <p:cNvPicPr/>
          <p:nvPr/>
        </p:nvPicPr>
        <p:blipFill>
          <a:blip r:embed="rId1"/>
          <a:stretch>
            <a:fillRect/>
          </a:stretch>
        </p:blipFill>
        <p:spPr>
          <a:xfrm>
            <a:off x="5590080" y="1607400"/>
            <a:ext cx="3172680" cy="2538000"/>
          </a:xfrm>
          <a:prstGeom prst="rect">
            <a:avLst/>
          </a:prstGeom>
          <a:ln>
            <a:noFill/>
          </a:ln>
        </p:spPr>
      </p:pic>
      <p:pic>
        <p:nvPicPr>
          <p:cNvPr descr="" id="215" name="Shape 293"/>
          <p:cNvPicPr/>
          <p:nvPr/>
        </p:nvPicPr>
        <p:blipFill>
          <a:blip r:embed="rId2"/>
          <a:srcRect b="354722" l="0" r="0" t="337222"/>
          <a:stretch>
            <a:fillRect/>
          </a:stretch>
        </p:blipFill>
        <p:spPr>
          <a:xfrm>
            <a:off x="220680" y="1563480"/>
            <a:ext cx="5292720" cy="293040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Comunicação SPI - </a:t>
            </a:r>
            <a:r>
              <a:rPr b="1" lang="pt-BR" sz="2400">
                <a:solidFill>
                  <a:srgbClr val="000000"/>
                </a:solidFill>
                <a:latin typeface="Arial"/>
                <a:ea typeface="Arial"/>
              </a:rPr>
              <a:t>Serial Peripheral Interface</a:t>
            </a:r>
            <a:endParaRPr/>
          </a:p>
        </p:txBody>
      </p:sp>
      <p:pic>
        <p:nvPicPr>
          <p:cNvPr descr="" id="217" name="Shape 299"/>
          <p:cNvPicPr/>
          <p:nvPr/>
        </p:nvPicPr>
        <p:blipFill>
          <a:blip r:embed="rId1"/>
          <a:stretch>
            <a:fillRect/>
          </a:stretch>
        </p:blipFill>
        <p:spPr>
          <a:xfrm>
            <a:off x="544680" y="1490040"/>
            <a:ext cx="3457080" cy="2742840"/>
          </a:xfrm>
          <a:prstGeom prst="rect">
            <a:avLst/>
          </a:prstGeom>
          <a:ln>
            <a:noFill/>
          </a:ln>
        </p:spPr>
      </p:pic>
      <p:pic>
        <p:nvPicPr>
          <p:cNvPr descr="" id="218" name="Shape 300"/>
          <p:cNvPicPr/>
          <p:nvPr/>
        </p:nvPicPr>
        <p:blipFill>
          <a:blip r:embed="rId2"/>
          <a:stretch>
            <a:fillRect/>
          </a:stretch>
        </p:blipFill>
        <p:spPr>
          <a:xfrm>
            <a:off x="3989880" y="1254960"/>
            <a:ext cx="4696560" cy="306072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457200" y="35820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Comunicação UART - </a:t>
            </a:r>
            <a:r>
              <a:rPr b="1" lang="pt-BR" sz="2400">
                <a:solidFill>
                  <a:srgbClr val="000000"/>
                </a:solidFill>
                <a:latin typeface="Arial"/>
                <a:ea typeface="Arial"/>
              </a:rPr>
              <a:t>Universal Asynchronous Receiver/Transmitter</a:t>
            </a:r>
            <a:endParaRPr/>
          </a:p>
        </p:txBody>
      </p:sp>
      <p:pic>
        <p:nvPicPr>
          <p:cNvPr descr="" id="220" name="Shape 306"/>
          <p:cNvPicPr/>
          <p:nvPr/>
        </p:nvPicPr>
        <p:blipFill>
          <a:blip r:embed="rId1"/>
          <a:stretch>
            <a:fillRect/>
          </a:stretch>
        </p:blipFill>
        <p:spPr>
          <a:xfrm>
            <a:off x="3894840" y="1616040"/>
            <a:ext cx="4867920" cy="2810880"/>
          </a:xfrm>
          <a:prstGeom prst="rect">
            <a:avLst/>
          </a:prstGeom>
          <a:ln>
            <a:noFill/>
          </a:ln>
        </p:spPr>
      </p:pic>
      <p:pic>
        <p:nvPicPr>
          <p:cNvPr descr="" id="221" name="Shape 307"/>
          <p:cNvPicPr/>
          <p:nvPr/>
        </p:nvPicPr>
        <p:blipFill>
          <a:blip r:embed="rId2"/>
          <a:stretch>
            <a:fillRect/>
          </a:stretch>
        </p:blipFill>
        <p:spPr>
          <a:xfrm>
            <a:off x="594000" y="1292040"/>
            <a:ext cx="2814480" cy="354924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22" name="Shape 312"/>
          <p:cNvPicPr/>
          <p:nvPr/>
        </p:nvPicPr>
        <p:blipFill>
          <a:blip r:embed="rId1"/>
          <a:stretch>
            <a:fillRect/>
          </a:stretch>
        </p:blipFill>
        <p:spPr>
          <a:xfrm>
            <a:off x="2439720" y="1448640"/>
            <a:ext cx="4164840" cy="340128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728640" y="171720"/>
            <a:ext cx="7686360" cy="4568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Hello World do mundo da eletrônica!!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76920" y="5497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Um pouco de Python não </a:t>
            </a: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mata ninguém.</a:t>
            </a:r>
            <a:endParaRPr/>
          </a:p>
        </p:txBody>
      </p:sp>
      <p:sp>
        <p:nvSpPr>
          <p:cNvPr id="225" name="CustomShape 2"/>
          <p:cNvSpPr/>
          <p:nvPr/>
        </p:nvSpPr>
        <p:spPr>
          <a:xfrm>
            <a:off x="515520" y="1638000"/>
            <a:ext cx="3657240" cy="4568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15000"/>
              </a:lnSpc>
            </a:pP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$ sudo python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
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&gt;&gt;&gt; import RPi.GPIO as GPIO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
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&gt;&gt;&gt; GPIO.setup(16, GPIO.OUT)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
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&gt;&gt;&gt; GPIO.output(16, True)</a:t>
            </a:r>
            <a:endParaRPr/>
          </a:p>
          <a:p>
            <a:pPr>
              <a:lnSpc>
                <a:spcPct val="115000"/>
              </a:lnSpc>
            </a:pP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&gt;&gt;&gt; GPIO.output(16, False)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76920" y="5497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Um pouco de Python não </a:t>
            </a: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mata ninguém.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515520" y="1638000"/>
            <a:ext cx="3657240" cy="4568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15000"/>
              </a:lnSpc>
            </a:pP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$ sudo python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
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&gt;&gt;&gt; from time import sleep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
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&gt;&gt;&gt; import RPi.GPIO as GPIO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
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&gt;&gt;&gt; GPIO.setup(16, GPIO.OUT)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
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&gt;&gt;&gt; while 1: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
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...     GPIO.output(16, False)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
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...     sleep(1)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
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...     GPIO.output(16, True)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
</a:t>
            </a:r>
            <a:r>
              <a:rPr lang="pt-BR">
                <a:solidFill>
                  <a:srgbClr val="444455"/>
                </a:solidFill>
                <a:latin typeface="Arial"/>
                <a:ea typeface="Arial"/>
              </a:rPr>
              <a:t>...     sleep(1)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411480" y="1019160"/>
            <a:ext cx="8229240" cy="202716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pt-BR" sz="4800">
                <a:solidFill>
                  <a:srgbClr val="000000"/>
                </a:solidFill>
                <a:latin typeface="Arial"/>
                <a:ea typeface="Arial"/>
              </a:rPr>
              <a:t>Realtime</a:t>
            </a:r>
            <a:r>
              <a:rPr b="1" lang="pt-BR" sz="48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4800">
                <a:solidFill>
                  <a:srgbClr val="000000"/>
                </a:solidFill>
                <a:latin typeface="Arial"/>
                <a:ea typeface="Arial"/>
              </a:rPr>
              <a:t>Node.js + Socket.io</a:t>
            </a:r>
            <a:endParaRPr/>
          </a:p>
        </p:txBody>
      </p:sp>
      <p:sp>
        <p:nvSpPr>
          <p:cNvPr id="229" name="CustomShape 2"/>
          <p:cNvSpPr/>
          <p:nvPr/>
        </p:nvSpPr>
        <p:spPr>
          <a:xfrm>
            <a:off x="1615320" y="3047040"/>
            <a:ext cx="3657240" cy="4568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00000"/>
              </a:lnSpc>
            </a:pPr>
            <a:r>
              <a:rPr lang="pt-BR">
                <a:solidFill>
                  <a:srgbClr val="666666"/>
                </a:solidFill>
                <a:latin typeface="Arial"/>
                <a:ea typeface="Arial"/>
              </a:rPr>
              <a:t>Mostrando códigos ao vivo..</a:t>
            </a:r>
            <a:endParaRPr/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30" name="Shape 33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8400"/>
            <a:ext cx="9143640" cy="500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dur="indefinite" id="19" nodeType="tmRoot" restart="never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52000"/>
              </a:lnSpc>
            </a:pP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Serial Arduino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Serial </a:t>
            </a:r>
            <a:r>
              <a:rPr lang="pt-BR" sz="1000" u="sng">
                <a:solidFill>
                  <a:srgbClr val="0b0080"/>
                </a:solidFill>
                <a:latin typeface="Arial"/>
                <a:ea typeface="Arial"/>
                <a:hlinkClick r:id="rId1"/>
              </a:rPr>
              <a:t>DB9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para programação – ATmega8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Arduino Extreme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USB para programação – ATmega8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Arduino Mini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Versão em miniatura do Arduino utilizando </a:t>
            </a:r>
            <a:r>
              <a:rPr lang="pt-BR" sz="1000" u="sng">
                <a:solidFill>
                  <a:srgbClr val="0b0080"/>
                </a:solidFill>
                <a:latin typeface="Arial"/>
                <a:ea typeface="Arial"/>
                <a:hlinkClick r:id="rId2"/>
              </a:rPr>
              <a:t>montagem superficial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- ATmega168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Arduino Nano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Versão menor que o </a:t>
            </a:r>
            <a:r>
              <a:rPr i="1" lang="pt-BR" sz="1000">
                <a:solidFill>
                  <a:srgbClr val="000000"/>
                </a:solidFill>
                <a:latin typeface="Arial"/>
                <a:ea typeface="Arial"/>
              </a:rPr>
              <a:t>Arduino Mini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, energizado por USB e conectado por montagem superficial – ATmega168/328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LilyPad Arduino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Projeto minimalista para aplicações portáteis, utilizando montagem superficial – ATmega168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Arduino NG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USB para programação – ATmega8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Arduino NG plus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USB para programação – ATmega168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Arduino BT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interface </a:t>
            </a:r>
            <a:r>
              <a:rPr lang="pt-BR" sz="1000" u="sng">
                <a:solidFill>
                  <a:srgbClr val="0b0080"/>
                </a:solidFill>
                <a:latin typeface="Arial"/>
                <a:ea typeface="Arial"/>
                <a:hlinkClick r:id="rId3"/>
              </a:rPr>
              <a:t>bluetooth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para comunicação – ATmega168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Arduino Diecimila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Interface USB -Atmega168 em um pacote </a:t>
            </a:r>
            <a:r>
              <a:rPr i="1" lang="pt-BR" sz="1000">
                <a:solidFill>
                  <a:srgbClr val="000000"/>
                </a:solidFill>
                <a:latin typeface="Arial"/>
                <a:ea typeface="Arial"/>
              </a:rPr>
              <a:t>DIL28(foto)</a:t>
            </a:r>
            <a:r>
              <a:rPr i="1" lang="pt-BR" sz="1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Arduino</a:t>
            </a:r>
            <a:r>
              <a:rPr b="1" lang="pt-BR" sz="1000" u="sng">
                <a:solidFill>
                  <a:srgbClr val="663366"/>
                </a:solidFill>
                <a:latin typeface="Arial"/>
                <a:ea typeface="Arial"/>
                <a:hlinkClick r:id="rId4"/>
              </a:rPr>
              <a:t>Duemilanove</a:t>
            </a:r>
            <a:r>
              <a:rPr i="1" lang="pt-BR" sz="1000">
                <a:solidFill>
                  <a:srgbClr val="000000"/>
                </a:solidFill>
                <a:latin typeface="Arial"/>
                <a:ea typeface="Arial"/>
              </a:rPr>
              <a:t> Duemilanove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significa "2009" em italiano. É energizado via USB/DC, com alternação automática - Atmega168 (Atmega328 para a versão mais nova)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Arduino</a:t>
            </a:r>
            <a:r>
              <a:rPr b="1" lang="pt-BR" sz="1000" u="sng">
                <a:solidFill>
                  <a:srgbClr val="663366"/>
                </a:solidFill>
                <a:latin typeface="Arial"/>
                <a:ea typeface="Arial"/>
                <a:hlinkClick r:id="rId5"/>
              </a:rPr>
              <a:t>Mega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Montagem superficial - ATmega1280 para E/S adicionais e memória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pt-BR" sz="1000">
                <a:solidFill>
                  <a:srgbClr val="000000"/>
                </a:solidFill>
                <a:latin typeface="Arial"/>
                <a:ea typeface="Arial"/>
              </a:rPr>
              <a:t>Arduino </a:t>
            </a:r>
            <a:r>
              <a:rPr b="1" lang="pt-BR" sz="1000" u="sng">
                <a:solidFill>
                  <a:srgbClr val="663366"/>
                </a:solidFill>
                <a:latin typeface="Arial"/>
                <a:ea typeface="Arial"/>
                <a:hlinkClick r:id="rId6"/>
              </a:rPr>
              <a:t>Uno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 Utiliza Atmega8U2 para driver conversor Serial-USB, ao invés do </a:t>
            </a:r>
            <a:r>
              <a:rPr lang="pt-BR" sz="1000" u="sng">
                <a:solidFill>
                  <a:srgbClr val="0b0080"/>
                </a:solidFill>
                <a:latin typeface="Arial"/>
                <a:ea typeface="Arial"/>
                <a:hlinkClick r:id="rId7"/>
              </a:rPr>
              <a:t>FTDI</a:t>
            </a:r>
            <a:r>
              <a:rPr lang="pt-BR" sz="1000">
                <a:solidFill>
                  <a:srgbClr val="000000"/>
                </a:solidFill>
                <a:latin typeface="Arial"/>
                <a:ea typeface="Arial"/>
              </a:rPr>
              <a:t>."Uno" significa "Um" em italiano. Esta versão é considerada a versão 1.0 do projeto, sendo que as placas que sucederem a esta serão referenciadas. - ATmega328</a:t>
            </a:r>
            <a:endParaRPr/>
          </a:p>
        </p:txBody>
      </p:sp>
      <p:sp>
        <p:nvSpPr>
          <p:cNvPr id="119" name="TextShape 2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Arduino`s</a:t>
            </a:r>
            <a:endParaRPr/>
          </a:p>
        </p:txBody>
      </p:sp>
    </p:spTree>
  </p:cSld>
  <p:timing>
    <p:tnLst>
      <p:par>
        <p:cTn dur="indefinite" id="7" nodeType="tmRoot" restart="never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31" name="Shape 342"/>
          <p:cNvPicPr/>
          <p:nvPr/>
        </p:nvPicPr>
        <p:blipFill>
          <a:blip r:embed="rId1"/>
          <a:stretch>
            <a:fillRect/>
          </a:stretch>
        </p:blipFill>
        <p:spPr>
          <a:xfrm>
            <a:off x="1561680" y="136440"/>
            <a:ext cx="6617160" cy="470592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685800" y="18360"/>
            <a:ext cx="7772040" cy="78444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Obrigado!</a:t>
            </a:r>
            <a:endParaRPr/>
          </a:p>
        </p:txBody>
      </p:sp>
      <p:sp>
        <p:nvSpPr>
          <p:cNvPr id="233" name="TextShape 2"/>
          <p:cNvSpPr txBox="1"/>
          <p:nvPr/>
        </p:nvSpPr>
        <p:spPr>
          <a:xfrm>
            <a:off x="748800" y="1242000"/>
            <a:ext cx="7772040" cy="7844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"name": "Rogerio Alencar Filho",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"hobby": "Analista de Sistemas (web!!!!)",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"social":  {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    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"facebook": "https://facebook.com/rogerioalencar",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    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"twitter": "https://twitter.com/rogerin",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    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"github": "https://github.com/rogerin",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    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"youtube": "https://youtube.com/user/rogerim"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        </a:t>
            </a: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lang="pt-BR" sz="1400">
                <a:solidFill>
                  <a:srgbClr val="666666"/>
                </a:solidFill>
                <a:latin typeface="Arial"/>
                <a:ea typeface="Arial"/>
              </a:rPr>
              <a:t>}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pic>
        <p:nvPicPr>
          <p:cNvPr descr="" id="234" name="Shape 349"/>
          <p:cNvPicPr/>
          <p:nvPr/>
        </p:nvPicPr>
        <p:blipFill>
          <a:blip r:embed="rId1"/>
          <a:stretch>
            <a:fillRect/>
          </a:stretch>
        </p:blipFill>
        <p:spPr>
          <a:xfrm>
            <a:off x="-234000" y="3374280"/>
            <a:ext cx="9421560" cy="2785680"/>
          </a:xfrm>
          <a:prstGeom prst="rect">
            <a:avLst/>
          </a:prstGeom>
          <a:ln>
            <a:noFill/>
          </a:ln>
        </p:spPr>
      </p:pic>
      <p:sp>
        <p:nvSpPr>
          <p:cNvPr id="235" name="TextShape 3"/>
          <p:cNvSpPr txBox="1"/>
          <p:nvPr/>
        </p:nvSpPr>
        <p:spPr>
          <a:xfrm>
            <a:off x="685800" y="604440"/>
            <a:ext cx="7772040" cy="630720"/>
          </a:xfrm>
          <a:prstGeom prst="rect">
            <a:avLst/>
          </a:prstGeom>
        </p:spPr>
        <p:txBody>
          <a:bodyPr anchor="b" bIns="91440" tIns="91440"/>
          <a:p>
            <a:pPr algn="ctr"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Pergunte!!!!!!</a:t>
            </a:r>
            <a:endParaRPr/>
          </a:p>
        </p:txBody>
      </p:sp>
    </p:spTree>
  </p:cSld>
  <p:timing>
    <p:tnLst>
      <p:par>
        <p:cTn dur="indefinite" id="21" nodeType="tmRoot" restart="never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57200" y="-9468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pt-BR" sz="3600">
                <a:solidFill>
                  <a:srgbClr val="000000"/>
                </a:solidFill>
                <a:latin typeface="Arial"/>
                <a:ea typeface="Arial"/>
              </a:rPr>
              <a:t>Faça o seu!!!</a:t>
            </a:r>
            <a:endParaRPr/>
          </a:p>
        </p:txBody>
      </p:sp>
      <p:pic>
        <p:nvPicPr>
          <p:cNvPr descr="" id="121" name="Shape 55"/>
          <p:cNvPicPr/>
          <p:nvPr/>
        </p:nvPicPr>
        <p:blipFill>
          <a:blip r:embed="rId1"/>
          <a:srcRect b="260807" l="315153" r="494363" t="351692"/>
          <a:stretch>
            <a:fillRect/>
          </a:stretch>
        </p:blipFill>
        <p:spPr>
          <a:xfrm>
            <a:off x="1145160" y="762480"/>
            <a:ext cx="6853320" cy="426636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22" name="Shape 60"/>
          <p:cNvPicPr/>
          <p:nvPr/>
        </p:nvPicPr>
        <p:blipFill>
          <a:blip r:embed="rId1"/>
          <a:stretch>
            <a:fillRect/>
          </a:stretch>
        </p:blipFill>
        <p:spPr>
          <a:xfrm>
            <a:off x="76320" y="0"/>
            <a:ext cx="883512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23" name="Shape 65"/>
          <p:cNvPicPr/>
          <p:nvPr/>
        </p:nvPicPr>
        <p:blipFill>
          <a:blip r:embed="rId1"/>
          <a:stretch>
            <a:fillRect/>
          </a:stretch>
        </p:blipFill>
        <p:spPr>
          <a:xfrm>
            <a:off x="715680" y="419760"/>
            <a:ext cx="2519640" cy="1918080"/>
          </a:xfrm>
          <a:prstGeom prst="rect">
            <a:avLst/>
          </a:prstGeom>
          <a:ln>
            <a:noFill/>
          </a:ln>
        </p:spPr>
      </p:pic>
      <p:pic>
        <p:nvPicPr>
          <p:cNvPr descr="" id="124" name="Shape 66"/>
          <p:cNvPicPr/>
          <p:nvPr/>
        </p:nvPicPr>
        <p:blipFill>
          <a:blip r:embed="rId2"/>
          <a:stretch>
            <a:fillRect/>
          </a:stretch>
        </p:blipFill>
        <p:spPr>
          <a:xfrm>
            <a:off x="466560" y="2213640"/>
            <a:ext cx="2165400" cy="1630080"/>
          </a:xfrm>
          <a:prstGeom prst="rect">
            <a:avLst/>
          </a:prstGeom>
          <a:ln>
            <a:noFill/>
          </a:ln>
        </p:spPr>
      </p:pic>
      <p:pic>
        <p:nvPicPr>
          <p:cNvPr descr="" id="125" name="Shape 67"/>
          <p:cNvPicPr/>
          <p:nvPr/>
        </p:nvPicPr>
        <p:blipFill>
          <a:blip r:embed="rId3"/>
          <a:stretch>
            <a:fillRect/>
          </a:stretch>
        </p:blipFill>
        <p:spPr>
          <a:xfrm>
            <a:off x="3815280" y="457200"/>
            <a:ext cx="2623680" cy="1843200"/>
          </a:xfrm>
          <a:prstGeom prst="rect">
            <a:avLst/>
          </a:prstGeom>
          <a:ln>
            <a:noFill/>
          </a:ln>
        </p:spPr>
      </p:pic>
      <p:pic>
        <p:nvPicPr>
          <p:cNvPr descr="" id="126" name="Shape 68"/>
          <p:cNvPicPr/>
          <p:nvPr/>
        </p:nvPicPr>
        <p:blipFill>
          <a:blip r:embed="rId4"/>
          <a:stretch>
            <a:fillRect/>
          </a:stretch>
        </p:blipFill>
        <p:spPr>
          <a:xfrm>
            <a:off x="6439320" y="770760"/>
            <a:ext cx="2335680" cy="1843200"/>
          </a:xfrm>
          <a:prstGeom prst="rect">
            <a:avLst/>
          </a:prstGeom>
          <a:ln>
            <a:noFill/>
          </a:ln>
        </p:spPr>
      </p:pic>
      <p:pic>
        <p:nvPicPr>
          <p:cNvPr descr="" id="127" name="Shape 69"/>
          <p:cNvPicPr/>
          <p:nvPr/>
        </p:nvPicPr>
        <p:blipFill>
          <a:blip r:embed="rId5"/>
          <a:stretch>
            <a:fillRect/>
          </a:stretch>
        </p:blipFill>
        <p:spPr>
          <a:xfrm>
            <a:off x="1168200" y="3315960"/>
            <a:ext cx="2335680" cy="1625400"/>
          </a:xfrm>
          <a:prstGeom prst="rect">
            <a:avLst/>
          </a:prstGeom>
          <a:ln>
            <a:noFill/>
          </a:ln>
        </p:spPr>
      </p:pic>
      <p:pic>
        <p:nvPicPr>
          <p:cNvPr descr="" id="128" name="Shape 70"/>
          <p:cNvPicPr/>
          <p:nvPr/>
        </p:nvPicPr>
        <p:blipFill>
          <a:blip r:embed="rId6"/>
          <a:stretch>
            <a:fillRect/>
          </a:stretch>
        </p:blipFill>
        <p:spPr>
          <a:xfrm>
            <a:off x="3179520" y="2338200"/>
            <a:ext cx="2432160" cy="1969920"/>
          </a:xfrm>
          <a:prstGeom prst="rect">
            <a:avLst/>
          </a:prstGeom>
          <a:ln>
            <a:noFill/>
          </a:ln>
        </p:spPr>
      </p:pic>
      <p:pic>
        <p:nvPicPr>
          <p:cNvPr descr="" id="129" name="Shape 71"/>
          <p:cNvPicPr/>
          <p:nvPr/>
        </p:nvPicPr>
        <p:blipFill>
          <a:blip r:embed="rId7"/>
          <a:stretch>
            <a:fillRect/>
          </a:stretch>
        </p:blipFill>
        <p:spPr>
          <a:xfrm>
            <a:off x="5910840" y="2806920"/>
            <a:ext cx="2846520" cy="213480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30" name="Shape 76"/>
          <p:cNvPicPr/>
          <p:nvPr/>
        </p:nvPicPr>
        <p:blipFill>
          <a:blip r:embed="rId1"/>
          <a:stretch>
            <a:fillRect/>
          </a:stretch>
        </p:blipFill>
        <p:spPr>
          <a:xfrm>
            <a:off x="1332720" y="1478520"/>
            <a:ext cx="2733840" cy="2779200"/>
          </a:xfrm>
          <a:prstGeom prst="rect">
            <a:avLst/>
          </a:prstGeom>
          <a:ln>
            <a:noFill/>
          </a:ln>
        </p:spPr>
      </p:pic>
      <p:pic>
        <p:nvPicPr>
          <p:cNvPr descr="" id="131" name="Shap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5151600" y="263520"/>
            <a:ext cx="2662560" cy="474228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228960" y="320760"/>
            <a:ext cx="3657240" cy="456840"/>
          </a:xfrm>
          <a:prstGeom prst="rect">
            <a:avLst/>
          </a:prstGeom>
          <a:noFill/>
          <a:ln>
            <a:noFill/>
          </a:ln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pt-BR" sz="3000">
                <a:solidFill>
                  <a:srgbClr val="000000"/>
                </a:solidFill>
                <a:latin typeface="Arial"/>
                <a:ea typeface="Arial"/>
              </a:rPr>
              <a:t>Shield`s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